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81" r:id="rId8"/>
    <p:sldId id="264" r:id="rId9"/>
    <p:sldId id="280" r:id="rId10"/>
    <p:sldId id="277" r:id="rId11"/>
    <p:sldId id="282" r:id="rId12"/>
    <p:sldId id="284" r:id="rId13"/>
    <p:sldId id="285" r:id="rId14"/>
    <p:sldId id="286" r:id="rId15"/>
    <p:sldId id="268" r:id="rId16"/>
    <p:sldId id="265" r:id="rId17"/>
    <p:sldId id="267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D49"/>
    <a:srgbClr val="FF983E"/>
    <a:srgbClr val="474545"/>
    <a:srgbClr val="661904"/>
    <a:srgbClr val="9E5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5B5B8-B7A3-42F3-91F3-9C8818E6DC35}" v="1250" dt="2020-04-17T17:20:36.979"/>
    <p1510:client id="{7E486DE8-02D5-461F-9486-E68CEA38B23E}" v="22" dt="2020-04-17T15:33:59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C55A1-BF0E-164C-B53E-73E92392E4D9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FDC0E-0ED0-684E-8A87-242B2BF62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3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8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0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7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8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1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8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3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3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4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tightsolitude74.wikidot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8EBD8297-D382-4CD3-92C0-B65E3D717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5"/>
          <a:stretch/>
        </p:blipFill>
        <p:spPr>
          <a:xfrm>
            <a:off x="170141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5E31F5-D006-D644-BBB2-E78EE0618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/>
              <a:t>A Guided</a:t>
            </a:r>
            <a:br>
              <a:rPr lang="en-US"/>
            </a:br>
            <a:r>
              <a:rPr lang="en-US"/>
              <a:t>Thinking Log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42D49-B789-724E-9E66-6767B7696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3200" err="1"/>
              <a:t>SmartLearning</a:t>
            </a:r>
            <a:r>
              <a:rPr lang="en-US" sz="3200"/>
              <a:t> 2020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31EEDB-3836-C844-B410-271BC511E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682" y="5069912"/>
            <a:ext cx="2616694" cy="15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91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C3DFF8-D90B-8749-BF3E-F08F90DD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80" y="70674"/>
            <a:ext cx="4433702" cy="1255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Looking at your picture: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46FE6-14C7-6E42-8316-DEB189EAA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1346245"/>
            <a:ext cx="4023396" cy="54068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ym typeface="Symbol" pitchFamily="2" charset="2"/>
              </a:rPr>
              <a:t></a:t>
            </a:r>
            <a:r>
              <a:rPr lang="en-US" b="1" i="1"/>
              <a:t> </a:t>
            </a:r>
            <a:r>
              <a:rPr lang="en-US" sz="2800" b="1" i="1">
                <a:solidFill>
                  <a:srgbClr val="C00000"/>
                </a:solidFill>
              </a:rPr>
              <a:t>Talk</a:t>
            </a:r>
            <a:r>
              <a:rPr lang="en-US" sz="2800" b="1"/>
              <a:t> </a:t>
            </a:r>
            <a:r>
              <a:rPr lang="en-US" sz="2400" b="1"/>
              <a:t>to explain your picture. Send an image of </a:t>
            </a:r>
            <a:r>
              <a:rPr lang="en-US" sz="2400" b="1">
                <a:solidFill>
                  <a:srgbClr val="0070C0"/>
                </a:solidFill>
              </a:rPr>
              <a:t>what's important</a:t>
            </a:r>
            <a:r>
              <a:rPr lang="en-US" sz="2400" b="1"/>
              <a:t> into the person’s thinking:</a:t>
            </a:r>
            <a:r>
              <a:rPr lang="en-US" b="1"/>
              <a:t> </a:t>
            </a:r>
            <a:r>
              <a:rPr lang="en-US" sz="2400" b="1" i="1">
                <a:solidFill>
                  <a:srgbClr val="0070C0"/>
                </a:solidFill>
              </a:rPr>
              <a:t>I’m picturing… </a:t>
            </a:r>
            <a:endParaRPr lang="en-US" sz="2400">
              <a:solidFill>
                <a:srgbClr val="0070C0"/>
              </a:solidFill>
            </a:endParaRPr>
          </a:p>
          <a:p>
            <a:r>
              <a:rPr lang="en-US" b="1">
                <a:sym typeface="Symbol" pitchFamily="2" charset="2"/>
              </a:rPr>
              <a:t></a:t>
            </a:r>
            <a:r>
              <a:rPr lang="en-US" b="1"/>
              <a:t> </a:t>
            </a:r>
            <a:r>
              <a:rPr lang="en-US" sz="2800" b="1" i="1">
                <a:solidFill>
                  <a:srgbClr val="C00000"/>
                </a:solidFill>
              </a:rPr>
              <a:t>Listen</a:t>
            </a:r>
            <a:r>
              <a:rPr lang="en-US" b="1"/>
              <a:t> </a:t>
            </a:r>
            <a:r>
              <a:rPr lang="en-US" sz="2400" b="1"/>
              <a:t>as someone coaches you to say more about your picture: </a:t>
            </a:r>
            <a:r>
              <a:rPr lang="en-US" sz="2400" b="1" i="1">
                <a:solidFill>
                  <a:srgbClr val="0070C0"/>
                </a:solidFill>
              </a:rPr>
              <a:t>You could say more about...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1E7D49"/>
                </a:solidFill>
              </a:rPr>
              <a:t>Add any new details to your sketch!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b="1">
              <a:solidFill>
                <a:srgbClr val="00B050"/>
              </a:solidFill>
            </a:endParaRPr>
          </a:p>
        </p:txBody>
      </p:sp>
      <p:pic>
        <p:nvPicPr>
          <p:cNvPr id="11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AAC229D-B2ED-4A85-BE24-B2E23DBED8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23" r="623"/>
          <a:stretch/>
        </p:blipFill>
        <p:spPr>
          <a:xfrm>
            <a:off x="5220293" y="616264"/>
            <a:ext cx="6940550" cy="5430838"/>
          </a:xfrm>
        </p:spPr>
      </p:pic>
    </p:spTree>
    <p:extLst>
      <p:ext uri="{BB962C8B-B14F-4D97-AF65-F5344CB8AC3E}">
        <p14:creationId xmlns:p14="http://schemas.microsoft.com/office/powerpoint/2010/main" val="137865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DC3D-9BDE-0149-847E-C1A545410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Thinking about your picture: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410E-2100-4A4B-BDFD-B74618430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46" y="1929384"/>
            <a:ext cx="11311093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/>
              <a:t>Think of 5-7 words </a:t>
            </a:r>
            <a:r>
              <a:rPr lang="en-US" sz="4000" b="1">
                <a:solidFill>
                  <a:srgbClr val="0070C0"/>
                </a:solidFill>
              </a:rPr>
              <a:t>that capture what was important </a:t>
            </a:r>
            <a:r>
              <a:rPr lang="en-US" sz="4000" b="1"/>
              <a:t>in this part of the story. </a:t>
            </a:r>
            <a:endParaRPr lang="en-US"/>
          </a:p>
          <a:p>
            <a:r>
              <a:rPr lang="en-US" sz="3200" b="1"/>
              <a:t>The words need to </a:t>
            </a:r>
            <a:r>
              <a:rPr lang="en-US" sz="3200" b="1">
                <a:solidFill>
                  <a:srgbClr val="0070C0"/>
                </a:solidFill>
              </a:rPr>
              <a:t>send a picture</a:t>
            </a:r>
            <a:r>
              <a:rPr lang="en-US" sz="3200" b="1"/>
              <a:t> and </a:t>
            </a:r>
            <a:r>
              <a:rPr lang="en-US" sz="3200" b="1">
                <a:solidFill>
                  <a:srgbClr val="C00000"/>
                </a:solidFill>
              </a:rPr>
              <a:t>a feeling</a:t>
            </a:r>
            <a:r>
              <a:rPr lang="en-US" sz="3200" b="1">
                <a:solidFill>
                  <a:srgbClr val="0070C0"/>
                </a:solidFill>
              </a:rPr>
              <a:t> </a:t>
            </a:r>
            <a:r>
              <a:rPr lang="en-US" sz="3200" b="1"/>
              <a:t>of what is important.</a:t>
            </a:r>
            <a:endParaRPr lang="en-US"/>
          </a:p>
          <a:p>
            <a:r>
              <a:rPr lang="en-US" sz="4000" b="1"/>
              <a:t> </a:t>
            </a:r>
            <a:r>
              <a:rPr lang="en-US" sz="3200" b="1">
                <a:solidFill>
                  <a:srgbClr val="0070C0"/>
                </a:solidFill>
              </a:rPr>
              <a:t>We call the 5-7 words a Tagline. </a:t>
            </a:r>
          </a:p>
          <a:p>
            <a:pPr marL="0" indent="0">
              <a:buNone/>
            </a:pPr>
            <a:r>
              <a:rPr lang="en-US" sz="3200" b="1"/>
              <a:t>Write your tagline </a:t>
            </a:r>
            <a:r>
              <a:rPr lang="en-CA" sz="3200" b="1"/>
              <a:t>below your picture</a:t>
            </a:r>
          </a:p>
          <a:p>
            <a:pPr marL="0" indent="0">
              <a:buNone/>
            </a:pPr>
            <a:endParaRPr lang="en-CA"/>
          </a:p>
          <a:p>
            <a:endParaRPr lang="en-US"/>
          </a:p>
        </p:txBody>
      </p:sp>
      <p:pic>
        <p:nvPicPr>
          <p:cNvPr id="6" name="Picture 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ECBB668A-44DC-4441-9CBD-58E4E2505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011" y="4020232"/>
            <a:ext cx="3177999" cy="246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63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A7DF9-7447-A946-A1D4-AD38A27C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57" y="365125"/>
            <a:ext cx="11436697" cy="1325563"/>
          </a:xfrm>
        </p:spPr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Read again...</a:t>
            </a:r>
            <a:r>
              <a:rPr lang="en-US"/>
              <a:t> for 5-10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BAEBC-4919-3445-A1D0-19DB98241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55" y="1929384"/>
            <a:ext cx="11050989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3600">
                <a:solidFill>
                  <a:srgbClr val="0070C0"/>
                </a:solidFill>
              </a:rPr>
              <a:t>Think again like the main character... </a:t>
            </a:r>
            <a:r>
              <a:rPr lang="en-CA" sz="3600"/>
              <a:t>on your paper, sketch to show what’s important to remember from the book. </a:t>
            </a:r>
          </a:p>
          <a:p>
            <a:r>
              <a:rPr lang="en-CA">
                <a:solidFill>
                  <a:srgbClr val="0070C0"/>
                </a:solidFill>
              </a:rPr>
              <a:t>Include important details,</a:t>
            </a:r>
            <a:r>
              <a:rPr lang="en-CA"/>
              <a:t> especially the ones you circled</a:t>
            </a:r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3F03B2-33EA-BC47-AFC3-F1B95F6F5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706" y="4591718"/>
            <a:ext cx="10046311" cy="18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C3DFF8-D90B-8749-BF3E-F08F90DD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80" y="70674"/>
            <a:ext cx="4433702" cy="1255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Looking at your picture: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46FE6-14C7-6E42-8316-DEB189EAA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1346245"/>
            <a:ext cx="4023396" cy="54068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ym typeface="Symbol" pitchFamily="2" charset="2"/>
              </a:rPr>
              <a:t></a:t>
            </a:r>
            <a:r>
              <a:rPr lang="en-US" b="1" i="1"/>
              <a:t> </a:t>
            </a:r>
            <a:r>
              <a:rPr lang="en-US" sz="2800" b="1" i="1">
                <a:solidFill>
                  <a:srgbClr val="C00000"/>
                </a:solidFill>
              </a:rPr>
              <a:t>Talk</a:t>
            </a:r>
            <a:r>
              <a:rPr lang="en-US" sz="2800" b="1"/>
              <a:t> </a:t>
            </a:r>
            <a:r>
              <a:rPr lang="en-US" sz="2400" b="1"/>
              <a:t>to explain your picture. Send an image of </a:t>
            </a:r>
            <a:r>
              <a:rPr lang="en-US" sz="2400" b="1">
                <a:solidFill>
                  <a:srgbClr val="0070C0"/>
                </a:solidFill>
              </a:rPr>
              <a:t>what's important</a:t>
            </a:r>
            <a:r>
              <a:rPr lang="en-US" sz="2400" b="1"/>
              <a:t> into the person’s thinking:</a:t>
            </a:r>
            <a:r>
              <a:rPr lang="en-US" b="1"/>
              <a:t> </a:t>
            </a:r>
            <a:r>
              <a:rPr lang="en-US" sz="2400" b="1" i="1">
                <a:solidFill>
                  <a:srgbClr val="0070C0"/>
                </a:solidFill>
              </a:rPr>
              <a:t>I’m picturing… </a:t>
            </a:r>
            <a:endParaRPr lang="en-US" sz="2400">
              <a:solidFill>
                <a:srgbClr val="0070C0"/>
              </a:solidFill>
            </a:endParaRPr>
          </a:p>
          <a:p>
            <a:r>
              <a:rPr lang="en-US" b="1">
                <a:sym typeface="Symbol" pitchFamily="2" charset="2"/>
              </a:rPr>
              <a:t></a:t>
            </a:r>
            <a:r>
              <a:rPr lang="en-US" b="1"/>
              <a:t> </a:t>
            </a:r>
            <a:r>
              <a:rPr lang="en-US" sz="2800" b="1" i="1">
                <a:solidFill>
                  <a:srgbClr val="C00000"/>
                </a:solidFill>
              </a:rPr>
              <a:t>Listen</a:t>
            </a:r>
            <a:r>
              <a:rPr lang="en-US" b="1"/>
              <a:t> </a:t>
            </a:r>
            <a:r>
              <a:rPr lang="en-US" sz="2400" b="1"/>
              <a:t>as someone coaches you to say more about your picture: </a:t>
            </a:r>
            <a:r>
              <a:rPr lang="en-US" sz="2400" b="1" i="1">
                <a:solidFill>
                  <a:srgbClr val="0070C0"/>
                </a:solidFill>
              </a:rPr>
              <a:t>You could say more about...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1E7D49"/>
                </a:solidFill>
              </a:rPr>
              <a:t>Add any new details to your sketch!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b="1">
              <a:solidFill>
                <a:srgbClr val="00B050"/>
              </a:solidFill>
            </a:endParaRPr>
          </a:p>
        </p:txBody>
      </p:sp>
      <p:pic>
        <p:nvPicPr>
          <p:cNvPr id="11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AAC229D-B2ED-4A85-BE24-B2E23DBED8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23" r="623"/>
          <a:stretch/>
        </p:blipFill>
        <p:spPr>
          <a:xfrm>
            <a:off x="5220293" y="616264"/>
            <a:ext cx="6940550" cy="5430838"/>
          </a:xfrm>
        </p:spPr>
      </p:pic>
    </p:spTree>
    <p:extLst>
      <p:ext uri="{BB962C8B-B14F-4D97-AF65-F5344CB8AC3E}">
        <p14:creationId xmlns:p14="http://schemas.microsoft.com/office/powerpoint/2010/main" val="1376572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DC3D-9BDE-0149-847E-C1A545410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Thinking about your picture: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410E-2100-4A4B-BDFD-B74618430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46" y="1929384"/>
            <a:ext cx="11311093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/>
              <a:t>Think of 5-7 words </a:t>
            </a:r>
            <a:r>
              <a:rPr lang="en-US" sz="4000" b="1">
                <a:solidFill>
                  <a:srgbClr val="0070C0"/>
                </a:solidFill>
              </a:rPr>
              <a:t>that capture what was important </a:t>
            </a:r>
            <a:r>
              <a:rPr lang="en-US" sz="4000" b="1"/>
              <a:t>in this part of the story. </a:t>
            </a:r>
            <a:endParaRPr lang="en-US"/>
          </a:p>
          <a:p>
            <a:r>
              <a:rPr lang="en-US" sz="3200" b="1"/>
              <a:t>The words need to </a:t>
            </a:r>
            <a:r>
              <a:rPr lang="en-US" sz="3200" b="1">
                <a:solidFill>
                  <a:srgbClr val="0070C0"/>
                </a:solidFill>
              </a:rPr>
              <a:t>send a picture</a:t>
            </a:r>
            <a:r>
              <a:rPr lang="en-US" sz="3200" b="1"/>
              <a:t> and </a:t>
            </a:r>
            <a:r>
              <a:rPr lang="en-US" sz="3200" b="1">
                <a:solidFill>
                  <a:srgbClr val="C00000"/>
                </a:solidFill>
              </a:rPr>
              <a:t>a feeling</a:t>
            </a:r>
            <a:r>
              <a:rPr lang="en-US" sz="3200" b="1">
                <a:solidFill>
                  <a:srgbClr val="0070C0"/>
                </a:solidFill>
              </a:rPr>
              <a:t> </a:t>
            </a:r>
            <a:r>
              <a:rPr lang="en-US" sz="3200" b="1"/>
              <a:t>of what is important.</a:t>
            </a:r>
            <a:endParaRPr lang="en-US"/>
          </a:p>
          <a:p>
            <a:r>
              <a:rPr lang="en-US" sz="4000" b="1"/>
              <a:t> </a:t>
            </a:r>
            <a:r>
              <a:rPr lang="en-US" sz="3200" b="1">
                <a:solidFill>
                  <a:srgbClr val="0070C0"/>
                </a:solidFill>
              </a:rPr>
              <a:t>We call the 5-7 words a Tagline. </a:t>
            </a:r>
          </a:p>
          <a:p>
            <a:pPr marL="0" indent="0">
              <a:buNone/>
            </a:pPr>
            <a:r>
              <a:rPr lang="en-US" sz="3200" b="1"/>
              <a:t>Write your tagline </a:t>
            </a:r>
            <a:r>
              <a:rPr lang="en-CA" sz="3200" b="1"/>
              <a:t>below your picture</a:t>
            </a:r>
          </a:p>
          <a:p>
            <a:pPr marL="0" indent="0">
              <a:buNone/>
            </a:pPr>
            <a:endParaRPr lang="en-CA"/>
          </a:p>
          <a:p>
            <a:endParaRPr lang="en-US"/>
          </a:p>
        </p:txBody>
      </p:sp>
      <p:pic>
        <p:nvPicPr>
          <p:cNvPr id="6" name="Picture 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ECBB668A-44DC-4441-9CBD-58E4E2505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011" y="4020232"/>
            <a:ext cx="3177999" cy="246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46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1D9C0-4900-DF42-9C86-8C33D0709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296761"/>
            <a:ext cx="6894576" cy="374860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>
                <a:solidFill>
                  <a:srgbClr val="0070C0"/>
                </a:solidFill>
              </a:rPr>
              <a:t>Take a picture of your work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67EEB-4129-F44C-B9F9-CC862B4D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066602"/>
            <a:ext cx="6894576" cy="2142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0" indent="-685800"/>
            <a:r>
              <a:rPr lang="en-US" sz="4800"/>
              <a:t>Snap your sketches and your taglines</a:t>
            </a:r>
            <a:endParaRPr lang="en-US"/>
          </a:p>
        </p:txBody>
      </p:sp>
      <p:pic>
        <p:nvPicPr>
          <p:cNvPr id="5" name="Picture 4" descr="Screen of a cell phone&#10;&#10;Description automatically generated">
            <a:extLst>
              <a:ext uri="{FF2B5EF4-FFF2-40B4-BE49-F238E27FC236}">
                <a16:creationId xmlns:a16="http://schemas.microsoft.com/office/drawing/2014/main" id="{110C413E-BC93-4D43-BA9B-508683AE69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327" r="10674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40429-BC77-B045-9456-1B46BDC4533D}"/>
              </a:ext>
            </a:extLst>
          </p:cNvPr>
          <p:cNvSpPr txBox="1"/>
          <p:nvPr/>
        </p:nvSpPr>
        <p:spPr>
          <a:xfrm>
            <a:off x="10784242" y="6657945"/>
            <a:ext cx="140775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uptightsolitude74.wikidot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2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55C2-F9CA-B942-B19E-38ABF3971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Your task: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EB1AD-14A6-1644-9C6F-9AB2B67BE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CA" sz="3200" b="1"/>
              <a:t>Write in role as the main character</a:t>
            </a:r>
            <a:r>
              <a:rPr lang="en-CA" sz="3200"/>
              <a:t> to </a:t>
            </a:r>
            <a:r>
              <a:rPr lang="en-CA" sz="3200">
                <a:solidFill>
                  <a:srgbClr val="0070C0"/>
                </a:solidFill>
              </a:rPr>
              <a:t>show what is important in your story and why it is important.  </a:t>
            </a:r>
            <a:endParaRPr lang="en-US" sz="3200">
              <a:solidFill>
                <a:srgbClr val="0070C0"/>
              </a:solidFill>
            </a:endParaRPr>
          </a:p>
          <a:p>
            <a:pPr marL="857250" indent="-857250"/>
            <a:r>
              <a:rPr lang="en-CA"/>
              <a:t>Use evidence in the story to support your thinking.</a:t>
            </a:r>
            <a:endParaRPr lang="en-US"/>
          </a:p>
          <a:p>
            <a:pPr marL="0" indent="0">
              <a:buNone/>
            </a:pPr>
            <a:r>
              <a:rPr lang="en-CA" sz="3200" b="1"/>
              <a:t>Set the image: </a:t>
            </a:r>
            <a:r>
              <a:rPr lang="en-CA" i="1"/>
              <a:t>See yourself in the story… notice the background… see the colours… notice the sizes… notice who is with you… notice feelings…hear the</a:t>
            </a:r>
            <a:r>
              <a:rPr lang="en-CA" i="1" dirty="0"/>
              <a:t> </a:t>
            </a:r>
            <a:r>
              <a:rPr lang="en-CA" i="1"/>
              <a:t>talking… notice the thinking… actions… notice what seems to be important</a:t>
            </a:r>
            <a:endParaRPr lang="en-CA"/>
          </a:p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194644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3DE8-F0FC-BE45-BABA-189EB32F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the link below for where to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F07A0-3F87-B247-97C9-9A014251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767" y="1929384"/>
            <a:ext cx="10700033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highlight>
                  <a:srgbClr val="FFFF00"/>
                </a:highlight>
              </a:rPr>
              <a:t>Teachers could insert the link to a Google Doc Assignment where students can write to or whatever process they have set up</a:t>
            </a:r>
          </a:p>
        </p:txBody>
      </p:sp>
    </p:spTree>
    <p:extLst>
      <p:ext uri="{BB962C8B-B14F-4D97-AF65-F5344CB8AC3E}">
        <p14:creationId xmlns:p14="http://schemas.microsoft.com/office/powerpoint/2010/main" val="3492342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C7E10-B826-8F4C-A01A-7E8F94BE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6464"/>
          </a:xfrm>
        </p:spPr>
        <p:txBody>
          <a:bodyPr/>
          <a:lstStyle/>
          <a:p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Reflecting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F4699-13E4-ED4A-9894-2658955DF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5406"/>
            <a:ext cx="10515600" cy="4385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3200" b="1"/>
              <a:t>Look at your </a:t>
            </a:r>
            <a:r>
              <a:rPr lang="en-CA" sz="3200" b="1" i="1">
                <a:solidFill>
                  <a:srgbClr val="0070C0"/>
                </a:solidFill>
              </a:rPr>
              <a:t>s-t-r-e-t-c-h</a:t>
            </a:r>
            <a:r>
              <a:rPr lang="en-CA" sz="3200" b="1">
                <a:solidFill>
                  <a:srgbClr val="0070C0"/>
                </a:solidFill>
              </a:rPr>
              <a:t>  goal. </a:t>
            </a:r>
            <a:r>
              <a:rPr lang="en-CA" sz="3200" b="1"/>
              <a:t>Look at the icons you chose to focus on. Find evidence in your work that you met your goals. What did you notice about your learning? </a:t>
            </a:r>
            <a:endParaRPr lang="en-CA" sz="3200"/>
          </a:p>
          <a:p>
            <a:r>
              <a:rPr lang="en-CA" sz="4700" b="1">
                <a:solidFill>
                  <a:schemeClr val="accent5">
                    <a:lumMod val="50000"/>
                  </a:schemeClr>
                </a:solidFill>
              </a:rPr>
              <a:t>I noticed...</a:t>
            </a:r>
            <a:endParaRPr lang="en-CA" sz="470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CA" sz="3200" b="1"/>
              <a:t>What strengths did you notice in your learning today? </a:t>
            </a:r>
            <a:r>
              <a:rPr lang="en-CA" sz="4700" b="1" dirty="0"/>
              <a:t>  </a:t>
            </a:r>
            <a:r>
              <a:rPr lang="en-CA" sz="4700" b="1">
                <a:solidFill>
                  <a:schemeClr val="accent5">
                    <a:lumMod val="50000"/>
                  </a:schemeClr>
                </a:solidFill>
              </a:rPr>
              <a:t>I noticed...   </a:t>
            </a:r>
            <a:r>
              <a:rPr lang="en-CA" sz="4700" b="1" dirty="0"/>
              <a:t>                 </a:t>
            </a:r>
            <a:endParaRPr lang="en-CA" sz="4700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5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6CD9-DC87-2F4F-9946-C1478C0F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7013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               </a:t>
            </a:r>
            <a:r>
              <a:rPr lang="en-US" b="1">
                <a:solidFill>
                  <a:srgbClr val="00B0F0"/>
                </a:solidFill>
              </a:rPr>
              <a:t>Getting ready to read...</a:t>
            </a:r>
            <a:br>
              <a:rPr lang="en-US" b="1">
                <a:solidFill>
                  <a:srgbClr val="00B0F0"/>
                </a:solidFill>
              </a:rPr>
            </a:br>
            <a:endParaRPr lang="en-US" b="1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EB5A3-C800-4B47-A4FC-E3BA12783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5472"/>
            <a:ext cx="10515600" cy="43440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4400" b="1"/>
              <a:t>You will need </a:t>
            </a:r>
            <a:r>
              <a:rPr lang="en-CA" sz="4400" b="1">
                <a:solidFill>
                  <a:srgbClr val="00B0F0"/>
                </a:solidFill>
              </a:rPr>
              <a:t>a book to read</a:t>
            </a:r>
            <a:r>
              <a:rPr lang="en-CA" sz="4400" b="1">
                <a:solidFill>
                  <a:srgbClr val="0070C0"/>
                </a:solidFill>
              </a:rPr>
              <a:t> </a:t>
            </a:r>
            <a:r>
              <a:rPr lang="en-CA" sz="4400" b="1"/>
              <a:t>and paper to sketch and write on. </a:t>
            </a:r>
            <a:endParaRPr lang="en-CA" sz="4400"/>
          </a:p>
          <a:p>
            <a:r>
              <a:rPr lang="en-CA" sz="3600" b="1"/>
              <a:t>You can also use </a:t>
            </a:r>
            <a:r>
              <a:rPr lang="en-CA" sz="3600" b="1">
                <a:solidFill>
                  <a:srgbClr val="00B0F0"/>
                </a:solidFill>
              </a:rPr>
              <a:t>the thinking log </a:t>
            </a:r>
            <a:r>
              <a:rPr lang="en-CA" sz="3600" b="1"/>
              <a:t>to watch a video, or to listen to a story being told. </a:t>
            </a:r>
            <a:endParaRPr lang="en-CA" sz="3600"/>
          </a:p>
          <a:p>
            <a:endParaRPr lang="en-US"/>
          </a:p>
        </p:txBody>
      </p:sp>
      <p:pic>
        <p:nvPicPr>
          <p:cNvPr id="6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33809875-4053-4EE8-8898-017B937D2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213" y="109757"/>
            <a:ext cx="1930959" cy="149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7236-C3A0-B849-B508-5F4BCE20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5400">
                <a:solidFill>
                  <a:schemeClr val="accent3">
                    <a:lumMod val="75000"/>
                  </a:schemeClr>
                </a:solidFill>
              </a:rPr>
              <a:t>Task... when you finish reading:</a:t>
            </a:r>
            <a:br>
              <a:rPr lang="en-US" sz="5400"/>
            </a:br>
            <a:endParaRPr lang="en-CA" sz="2400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C027D-4460-7641-BD6E-635D2BC18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4800" b="1"/>
              <a:t>Write as a character or someone important in the story to </a:t>
            </a:r>
            <a:r>
              <a:rPr lang="en-CA" sz="4800" b="1">
                <a:solidFill>
                  <a:srgbClr val="661904"/>
                </a:solidFill>
              </a:rPr>
              <a:t>show how you are feeling</a:t>
            </a:r>
            <a:r>
              <a:rPr lang="en-CA" sz="4800" b="1"/>
              <a:t> and </a:t>
            </a:r>
            <a:r>
              <a:rPr lang="en-CA" sz="4800" b="1">
                <a:solidFill>
                  <a:srgbClr val="0070C0"/>
                </a:solidFill>
              </a:rPr>
              <a:t>what is important and why.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blue background&#10;&#10;Description generated with high confidence">
            <a:extLst>
              <a:ext uri="{FF2B5EF4-FFF2-40B4-BE49-F238E27FC236}">
                <a16:creationId xmlns:a16="http://schemas.microsoft.com/office/drawing/2014/main" id="{E50DC5BA-DB17-4188-A249-F3BDAC587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8042" b="2114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E2E333-314C-A64C-BBC2-450F593D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500">
                <a:solidFill>
                  <a:srgbClr val="FF983E"/>
                </a:solidFill>
              </a:rPr>
              <a:t>Connecting:</a:t>
            </a:r>
            <a:r>
              <a:rPr lang="en-US" sz="4500"/>
              <a:t> </a:t>
            </a:r>
            <a:r>
              <a:rPr lang="en-US" sz="4500" i="1"/>
              <a:t>"Warming up my brain..."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639A9-F207-4B4A-9A1E-5A7AC241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/>
              <a:t>You might do this part orally by talking with someone at home, or you might choose to sketch &amp; write your thoughts...</a:t>
            </a:r>
          </a:p>
          <a:p>
            <a:pPr marL="0" indent="0">
              <a:buNone/>
            </a:pPr>
            <a:r>
              <a:rPr lang="en-CA" b="1">
                <a:solidFill>
                  <a:srgbClr val="FF983E"/>
                </a:solidFill>
              </a:rPr>
              <a:t>What do you know about your book so far? </a:t>
            </a:r>
          </a:p>
          <a:p>
            <a:pPr lvl="1"/>
            <a:r>
              <a:rPr lang="en-CA" b="1"/>
              <a:t>I know...</a:t>
            </a:r>
            <a:endParaRPr lang="en-CA"/>
          </a:p>
          <a:p>
            <a:pPr marL="0" indent="0">
              <a:buNone/>
            </a:pPr>
            <a:r>
              <a:rPr lang="en-CA" b="1">
                <a:solidFill>
                  <a:srgbClr val="FF983E"/>
                </a:solidFill>
              </a:rPr>
              <a:t>What are you wondering &amp; why? </a:t>
            </a:r>
          </a:p>
          <a:p>
            <a:pPr lvl="1"/>
            <a:r>
              <a:rPr lang="en-CA" b="1"/>
              <a:t>I’m wondering... because...  </a:t>
            </a:r>
            <a:endParaRPr lang="en-CA"/>
          </a:p>
          <a:p>
            <a:pPr lvl="1"/>
            <a:r>
              <a:rPr lang="en-CA" b="1"/>
              <a:t>What questions do you want the story to answer?</a:t>
            </a:r>
            <a:endParaRPr lang="en-CA"/>
          </a:p>
          <a:p>
            <a:pPr marL="0" indent="0">
              <a:buNone/>
            </a:pPr>
            <a:r>
              <a:rPr lang="en-CA" b="1">
                <a:solidFill>
                  <a:srgbClr val="FF983E"/>
                </a:solidFill>
              </a:rPr>
              <a:t>What do you predict will be important in your book today?  </a:t>
            </a:r>
          </a:p>
          <a:p>
            <a:pPr lvl="1"/>
            <a:r>
              <a:rPr lang="en-CA" b="1"/>
              <a:t>I predict... will be important today. I think this because...</a:t>
            </a:r>
            <a:endParaRPr lang="en-CA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3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9F8A8-E1A4-654B-992A-E830DA8F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9" y="170387"/>
            <a:ext cx="3738053" cy="19235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i="1"/>
              <a:t>S-T-R-E-T-C-H</a:t>
            </a:r>
            <a:r>
              <a:rPr lang="en-US" sz="3000"/>
              <a:t> </a:t>
            </a:r>
            <a:br>
              <a:rPr lang="en-US" sz="3000"/>
            </a:br>
            <a:r>
              <a:rPr lang="en-US" sz="3000"/>
              <a:t>goal for reading: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BAFDA-40C4-C148-8D01-C0E19DFC7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483" y="170387"/>
            <a:ext cx="8343212" cy="19235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00B050"/>
                </a:solidFill>
              </a:rPr>
              <a:t>Capture what is important to remember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10D879-F0C9-4B49-8668-D4A446570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3287997"/>
            <a:ext cx="10917936" cy="1965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E24778-B4FA-B24C-B828-81826FE8B85A}"/>
              </a:ext>
            </a:extLst>
          </p:cNvPr>
          <p:cNvSpPr txBox="1"/>
          <p:nvPr/>
        </p:nvSpPr>
        <p:spPr>
          <a:xfrm>
            <a:off x="726141" y="2205318"/>
            <a:ext cx="1036553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/>
              <a:t>To help me achieve my </a:t>
            </a:r>
            <a:r>
              <a:rPr lang="en-US" sz="3200" b="1" i="1"/>
              <a:t>s-t-r-e-t-c-h</a:t>
            </a:r>
            <a:r>
              <a:rPr lang="en-US" sz="3200" b="1"/>
              <a:t> goal, I plan to focus on:</a:t>
            </a:r>
            <a:r>
              <a:rPr lang="en-US" sz="3600" b="1"/>
              <a:t>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(circle 2 or 3)</a:t>
            </a:r>
          </a:p>
          <a:p>
            <a:endParaRPr lang="en-US" sz="3600" i="1"/>
          </a:p>
        </p:txBody>
      </p:sp>
    </p:spTree>
    <p:extLst>
      <p:ext uri="{BB962C8B-B14F-4D97-AF65-F5344CB8AC3E}">
        <p14:creationId xmlns:p14="http://schemas.microsoft.com/office/powerpoint/2010/main" val="134874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A7DF9-7447-A946-A1D4-AD38A27C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57" y="365125"/>
            <a:ext cx="11436697" cy="1325563"/>
          </a:xfrm>
        </p:spPr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Read...</a:t>
            </a:r>
            <a:r>
              <a:rPr lang="en-US"/>
              <a:t> for 5-10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BAEBC-4919-3445-A1D0-19DB98241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55" y="1929384"/>
            <a:ext cx="11050989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3600">
                <a:solidFill>
                  <a:srgbClr val="0070C0"/>
                </a:solidFill>
              </a:rPr>
              <a:t>Think like the main character... </a:t>
            </a:r>
            <a:r>
              <a:rPr lang="en-CA" sz="3600"/>
              <a:t>on your paper, sketch to show what’s important to remember from the book. </a:t>
            </a:r>
          </a:p>
          <a:p>
            <a:r>
              <a:rPr lang="en-CA">
                <a:solidFill>
                  <a:srgbClr val="0070C0"/>
                </a:solidFill>
              </a:rPr>
              <a:t>Include important details,</a:t>
            </a:r>
            <a:r>
              <a:rPr lang="en-CA"/>
              <a:t> especially the ones you circled</a:t>
            </a:r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3F03B2-33EA-BC47-AFC3-F1B95F6F5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706" y="4591718"/>
            <a:ext cx="10046311" cy="18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5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C3DFF8-D90B-8749-BF3E-F08F90DD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80" y="70674"/>
            <a:ext cx="4433702" cy="1255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Looking at your picture: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46FE6-14C7-6E42-8316-DEB189EAA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1346245"/>
            <a:ext cx="4023396" cy="54068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ym typeface="Symbol" pitchFamily="2" charset="2"/>
              </a:rPr>
              <a:t></a:t>
            </a:r>
            <a:r>
              <a:rPr lang="en-US" b="1" i="1"/>
              <a:t> </a:t>
            </a:r>
            <a:r>
              <a:rPr lang="en-US" sz="2800" b="1" i="1">
                <a:solidFill>
                  <a:srgbClr val="C00000"/>
                </a:solidFill>
              </a:rPr>
              <a:t>Talk</a:t>
            </a:r>
            <a:r>
              <a:rPr lang="en-US" sz="2800" b="1"/>
              <a:t> </a:t>
            </a:r>
            <a:r>
              <a:rPr lang="en-US" sz="2400" b="1"/>
              <a:t>to explain your picture. Send an image of </a:t>
            </a:r>
            <a:r>
              <a:rPr lang="en-US" sz="2400" b="1">
                <a:solidFill>
                  <a:srgbClr val="0070C0"/>
                </a:solidFill>
              </a:rPr>
              <a:t>what's important</a:t>
            </a:r>
            <a:r>
              <a:rPr lang="en-US" sz="2400" b="1"/>
              <a:t> into the person’s thinking:</a:t>
            </a:r>
            <a:r>
              <a:rPr lang="en-US" b="1"/>
              <a:t> </a:t>
            </a:r>
            <a:r>
              <a:rPr lang="en-US" sz="2400" b="1" i="1">
                <a:solidFill>
                  <a:srgbClr val="0070C0"/>
                </a:solidFill>
              </a:rPr>
              <a:t>I’m picturing… </a:t>
            </a:r>
            <a:endParaRPr lang="en-US" sz="2400">
              <a:solidFill>
                <a:srgbClr val="0070C0"/>
              </a:solidFill>
            </a:endParaRPr>
          </a:p>
          <a:p>
            <a:r>
              <a:rPr lang="en-US" b="1">
                <a:sym typeface="Symbol" pitchFamily="2" charset="2"/>
              </a:rPr>
              <a:t></a:t>
            </a:r>
            <a:r>
              <a:rPr lang="en-US" b="1"/>
              <a:t> </a:t>
            </a:r>
            <a:r>
              <a:rPr lang="en-US" sz="2800" b="1" i="1">
                <a:solidFill>
                  <a:srgbClr val="C00000"/>
                </a:solidFill>
              </a:rPr>
              <a:t>Listen</a:t>
            </a:r>
            <a:r>
              <a:rPr lang="en-US" b="1"/>
              <a:t> </a:t>
            </a:r>
            <a:r>
              <a:rPr lang="en-US" sz="2400" b="1"/>
              <a:t>as someone coaches you to say more about your picture: </a:t>
            </a:r>
            <a:r>
              <a:rPr lang="en-US" sz="2400" b="1" i="1">
                <a:solidFill>
                  <a:srgbClr val="0070C0"/>
                </a:solidFill>
              </a:rPr>
              <a:t>You could say more about...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1E7D49"/>
                </a:solidFill>
              </a:rPr>
              <a:t>Add any new details to your sketch!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b="1">
              <a:solidFill>
                <a:srgbClr val="00B050"/>
              </a:solidFill>
            </a:endParaRPr>
          </a:p>
        </p:txBody>
      </p:sp>
      <p:pic>
        <p:nvPicPr>
          <p:cNvPr id="11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AAC229D-B2ED-4A85-BE24-B2E23DBED8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23" r="623"/>
          <a:stretch/>
        </p:blipFill>
        <p:spPr>
          <a:xfrm>
            <a:off x="5220293" y="616264"/>
            <a:ext cx="6940550" cy="5430838"/>
          </a:xfrm>
        </p:spPr>
      </p:pic>
    </p:spTree>
    <p:extLst>
      <p:ext uri="{BB962C8B-B14F-4D97-AF65-F5344CB8AC3E}">
        <p14:creationId xmlns:p14="http://schemas.microsoft.com/office/powerpoint/2010/main" val="324494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DC3D-9BDE-0149-847E-C1A545410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Thinking about your picture: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410E-2100-4A4B-BDFD-B74618430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46" y="1929384"/>
            <a:ext cx="11311093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/>
              <a:t>Think of 5-7 words </a:t>
            </a:r>
            <a:r>
              <a:rPr lang="en-US" sz="4000" b="1">
                <a:solidFill>
                  <a:srgbClr val="0070C0"/>
                </a:solidFill>
              </a:rPr>
              <a:t>that capture what was important </a:t>
            </a:r>
            <a:r>
              <a:rPr lang="en-US" sz="4000" b="1"/>
              <a:t>in this part of the story. </a:t>
            </a:r>
            <a:endParaRPr lang="en-US"/>
          </a:p>
          <a:p>
            <a:r>
              <a:rPr lang="en-US" sz="3200" b="1"/>
              <a:t>The words need to </a:t>
            </a:r>
            <a:r>
              <a:rPr lang="en-US" sz="3200" b="1">
                <a:solidFill>
                  <a:srgbClr val="0070C0"/>
                </a:solidFill>
              </a:rPr>
              <a:t>send a picture</a:t>
            </a:r>
            <a:r>
              <a:rPr lang="en-US" sz="3200" b="1"/>
              <a:t> and </a:t>
            </a:r>
            <a:r>
              <a:rPr lang="en-US" sz="3200" b="1">
                <a:solidFill>
                  <a:srgbClr val="C00000"/>
                </a:solidFill>
              </a:rPr>
              <a:t>a feeling</a:t>
            </a:r>
            <a:r>
              <a:rPr lang="en-US" sz="3200" b="1">
                <a:solidFill>
                  <a:srgbClr val="0070C0"/>
                </a:solidFill>
              </a:rPr>
              <a:t> </a:t>
            </a:r>
            <a:r>
              <a:rPr lang="en-US" sz="3200" b="1"/>
              <a:t>of what is important.</a:t>
            </a:r>
            <a:endParaRPr lang="en-US"/>
          </a:p>
          <a:p>
            <a:r>
              <a:rPr lang="en-US" sz="4000" b="1"/>
              <a:t> </a:t>
            </a:r>
            <a:r>
              <a:rPr lang="en-US" sz="3200" b="1">
                <a:solidFill>
                  <a:srgbClr val="0070C0"/>
                </a:solidFill>
              </a:rPr>
              <a:t>We call the 5-7 words a Tagline. </a:t>
            </a:r>
          </a:p>
          <a:p>
            <a:pPr marL="0" indent="0">
              <a:buNone/>
            </a:pPr>
            <a:r>
              <a:rPr lang="en-US" sz="3200" b="1"/>
              <a:t>Write your tagline </a:t>
            </a:r>
            <a:r>
              <a:rPr lang="en-CA" sz="3200" b="1"/>
              <a:t>below your picture</a:t>
            </a:r>
          </a:p>
          <a:p>
            <a:pPr marL="0" indent="0">
              <a:buNone/>
            </a:pPr>
            <a:endParaRPr lang="en-CA"/>
          </a:p>
          <a:p>
            <a:endParaRPr lang="en-US"/>
          </a:p>
        </p:txBody>
      </p:sp>
      <p:pic>
        <p:nvPicPr>
          <p:cNvPr id="6" name="Picture 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ECBB668A-44DC-4441-9CBD-58E4E2505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011" y="4020232"/>
            <a:ext cx="3177999" cy="246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28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A7DF9-7447-A946-A1D4-AD38A27C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57" y="365125"/>
            <a:ext cx="11436697" cy="1325563"/>
          </a:xfrm>
        </p:spPr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Read again...</a:t>
            </a:r>
            <a:r>
              <a:rPr lang="en-US"/>
              <a:t> for 5-10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BAEBC-4919-3445-A1D0-19DB98241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55" y="1929384"/>
            <a:ext cx="11050989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3600">
                <a:solidFill>
                  <a:srgbClr val="0070C0"/>
                </a:solidFill>
              </a:rPr>
              <a:t>Think again like the main character... </a:t>
            </a:r>
            <a:r>
              <a:rPr lang="en-CA" sz="3600"/>
              <a:t>on your paper, sketch to show what’s important to remember from the book. </a:t>
            </a:r>
          </a:p>
          <a:p>
            <a:r>
              <a:rPr lang="en-CA">
                <a:solidFill>
                  <a:srgbClr val="0070C0"/>
                </a:solidFill>
              </a:rPr>
              <a:t>Include important details,</a:t>
            </a:r>
            <a:r>
              <a:rPr lang="en-CA"/>
              <a:t> especially the ones you circled</a:t>
            </a:r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3F03B2-33EA-BC47-AFC3-F1B95F6F5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706" y="4591718"/>
            <a:ext cx="10046311" cy="18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040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8E2E4"/>
      </a:lt2>
      <a:accent1>
        <a:srgbClr val="34B48F"/>
      </a:accent1>
      <a:accent2>
        <a:srgbClr val="2BB1C5"/>
      </a:accent2>
      <a:accent3>
        <a:srgbClr val="65A3ED"/>
      </a:accent3>
      <a:accent4>
        <a:srgbClr val="4E53EB"/>
      </a:accent4>
      <a:accent5>
        <a:srgbClr val="9F6EEE"/>
      </a:accent5>
      <a:accent6>
        <a:srgbClr val="CB4EEB"/>
      </a:accent6>
      <a:hlink>
        <a:srgbClr val="AE697D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828</Words>
  <Application>Microsoft Office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Modern Love</vt:lpstr>
      <vt:lpstr>The Hand</vt:lpstr>
      <vt:lpstr>SketchyVTI</vt:lpstr>
      <vt:lpstr>A Guided Thinking Log </vt:lpstr>
      <vt:lpstr>               Getting ready to read... </vt:lpstr>
      <vt:lpstr>Task... when you finish reading: </vt:lpstr>
      <vt:lpstr>Connecting: "Warming up my brain..."</vt:lpstr>
      <vt:lpstr>S-T-R-E-T-C-H  goal for reading:</vt:lpstr>
      <vt:lpstr>Read... for 5-10 minutes</vt:lpstr>
      <vt:lpstr>Looking at your picture:</vt:lpstr>
      <vt:lpstr>Thinking about your picture:</vt:lpstr>
      <vt:lpstr>Read again... for 5-10 minutes</vt:lpstr>
      <vt:lpstr>Looking at your picture:</vt:lpstr>
      <vt:lpstr>Thinking about your picture:</vt:lpstr>
      <vt:lpstr>Read again... for 5-10 minutes</vt:lpstr>
      <vt:lpstr>Looking at your picture:</vt:lpstr>
      <vt:lpstr>Thinking about your picture:</vt:lpstr>
      <vt:lpstr>Take a picture of your work so far…</vt:lpstr>
      <vt:lpstr>Your task: </vt:lpstr>
      <vt:lpstr>Click the link below for where to type</vt:lpstr>
      <vt:lpstr>Reflecting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Guided Thinking Log</dc:title>
  <dc:creator>Brown, Heather</dc:creator>
  <cp:lastModifiedBy>susan</cp:lastModifiedBy>
  <cp:revision>30</cp:revision>
  <dcterms:created xsi:type="dcterms:W3CDTF">2020-04-16T23:48:13Z</dcterms:created>
  <dcterms:modified xsi:type="dcterms:W3CDTF">2020-11-06T19:55:04Z</dcterms:modified>
</cp:coreProperties>
</file>